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docProps/custom.xml" ContentType="application/vnd.openxmlformats-officedocument.custom-properties+xml"/>
  <Override PartName="/ppt/tags/tag13.xml" ContentType="application/vnd.openxmlformats-officedocument.presentationml.tags+xml"/>
  <Override PartName="/ppt/tags/tag11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618" r:id="rId2"/>
    <p:sldId id="610" r:id="rId3"/>
    <p:sldId id="568" r:id="rId4"/>
    <p:sldId id="613" r:id="rId5"/>
    <p:sldId id="578" r:id="rId6"/>
    <p:sldId id="611" r:id="rId7"/>
    <p:sldId id="581" r:id="rId8"/>
    <p:sldId id="583" r:id="rId9"/>
    <p:sldId id="585" r:id="rId10"/>
    <p:sldId id="569" r:id="rId11"/>
    <p:sldId id="617" r:id="rId12"/>
    <p:sldId id="570" r:id="rId13"/>
    <p:sldId id="571" r:id="rId14"/>
    <p:sldId id="572" r:id="rId15"/>
    <p:sldId id="602" r:id="rId16"/>
    <p:sldId id="604" r:id="rId17"/>
    <p:sldId id="606" r:id="rId18"/>
    <p:sldId id="605" r:id="rId19"/>
    <p:sldId id="607" r:id="rId20"/>
    <p:sldId id="608" r:id="rId21"/>
    <p:sldId id="599" r:id="rId22"/>
    <p:sldId id="575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1" clrIdx="0">
    <p:extLst>
      <p:ext uri="{19B8F6BF-5375-455C-9EA6-DF929625EA0E}">
        <p15:presenceInfo xmlns:p15="http://schemas.microsoft.com/office/powerpoint/2012/main" userId="S::rocky.wehling@ad.dot.gov::a7bf16d6-e7ff-443f-966e-3862664caa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6AC"/>
    <a:srgbClr val="C1E0FF"/>
    <a:srgbClr val="002060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5694" autoAdjust="0"/>
  </p:normalViewPr>
  <p:slideViewPr>
    <p:cSldViewPr snapToGrid="0">
      <p:cViewPr varScale="1">
        <p:scale>
          <a:sx n="78" d="100"/>
          <a:sy n="78" d="100"/>
        </p:scale>
        <p:origin x="1498" y="67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44"/>
    </p:cViewPr>
  </p:sorterViewPr>
  <p:notesViewPr>
    <p:cSldViewPr snapToGrid="0">
      <p:cViewPr varScale="1">
        <p:scale>
          <a:sx n="83" d="100"/>
          <a:sy n="83" d="100"/>
        </p:scale>
        <p:origin x="5736" y="84"/>
      </p:cViewPr>
      <p:guideLst>
        <p:guide orient="horz" pos="2929"/>
        <p:guide pos="2161"/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t" anchorCtr="0" compatLnSpc="1">
            <a:prstTxWarp prst="textNoShape">
              <a:avLst/>
            </a:prstTxWarp>
          </a:bodyPr>
          <a:lstStyle>
            <a:lvl1pPr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383" y="2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t" anchorCtr="0" compatLnSpc="1">
            <a:prstTxWarp prst="textNoShape">
              <a:avLst/>
            </a:prstTxWarp>
          </a:bodyPr>
          <a:lstStyle>
            <a:lvl1pPr algn="r"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497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b" anchorCtr="0" compatLnSpc="1">
            <a:prstTxWarp prst="textNoShape">
              <a:avLst/>
            </a:prstTxWarp>
          </a:bodyPr>
          <a:lstStyle>
            <a:lvl1pPr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383" y="9118497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b" anchorCtr="0" compatLnSpc="1">
            <a:prstTxWarp prst="textNoShape">
              <a:avLst/>
            </a:prstTxWarp>
          </a:bodyPr>
          <a:lstStyle>
            <a:lvl1pPr algn="r"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87521B-ABD8-4C60-8DD3-BB67032A1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88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90"/>
            <a:ext cx="1755648" cy="38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l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3" y="3116454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7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ctr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DWI Detection and Standardized Field Sobriety Testing</a:t>
            </a:r>
          </a:p>
          <a:p>
            <a:pPr>
              <a:defRPr/>
            </a:pPr>
            <a:r>
              <a:rPr lang="en-US" dirty="0"/>
              <a:t>The Legal Environment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r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3</a:t>
            </a:r>
          </a:p>
          <a:p>
            <a:pPr>
              <a:defRPr/>
            </a:pPr>
            <a:r>
              <a:rPr lang="en-US" dirty="0"/>
              <a:t>Page </a:t>
            </a:r>
            <a:fld id="{77976BD8-5F1F-43AF-BDE1-82DD2F7C39DB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40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2603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37350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8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31775"/>
            <a:ext cx="3400425" cy="255111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10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88925"/>
            <a:ext cx="3400425" cy="254952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60350"/>
            <a:ext cx="3400425" cy="2549525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28095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03413" y="246063"/>
            <a:ext cx="3402012" cy="255111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400801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13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46063"/>
            <a:ext cx="3400425" cy="2551112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400801" cy="6044034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14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46063"/>
            <a:ext cx="3400425" cy="2551112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15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400800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16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74638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4174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defRPr/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17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18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60350"/>
            <a:ext cx="3400425" cy="254952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28096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19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3575" y="219075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251" y="3007272"/>
            <a:ext cx="66264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4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7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20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60350"/>
            <a:ext cx="3400425" cy="254952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4174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19075"/>
            <a:ext cx="3400425" cy="254952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33363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3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33363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aseline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4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19075"/>
            <a:ext cx="3400425" cy="25495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5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3575" y="219075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6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0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31775"/>
            <a:ext cx="3400425" cy="2551113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41444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7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46063"/>
            <a:ext cx="3400425" cy="255111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7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8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19075"/>
            <a:ext cx="3400425" cy="254952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464023" y="3116454"/>
            <a:ext cx="6400801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9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0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229600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8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2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6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56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199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1D40FF-AAD2-4954-93A2-D2E7F76CA090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AE07DCAC-455C-4A1C-98FA-F5AAFCF0A1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3 – The Legal Environment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F341F-1E4A-40AF-85A0-BCCB2534FF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3001DD-D372-4A2A-BD42-6B7C16FEA1DB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75A577E-CA12-4962-9F84-3BA6EF1040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750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176E44AC-8888-404A-8C89-594680D34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97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2" r:id="rId2"/>
    <p:sldLayoutId id="2147484004" r:id="rId3"/>
    <p:sldLayoutId id="214748400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7013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798513" indent="-344488" algn="l" rtl="0" eaLnBrk="0" fontAlgn="base" hangingPunct="0">
        <a:spcBef>
          <a:spcPct val="0"/>
        </a:spcBef>
        <a:spcAft>
          <a:spcPct val="0"/>
        </a:spcAft>
        <a:buSzPct val="100000"/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146175" indent="-3429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33991" y="1750909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Session 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22791" y="2833584"/>
            <a:ext cx="497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The Legal Environment</a:t>
            </a:r>
          </a:p>
        </p:txBody>
      </p:sp>
      <p:pic>
        <p:nvPicPr>
          <p:cNvPr id="7" name="Picture 5" descr="C:\Users\Kathleen\AppData\Local\Microsoft\Windows\Temporary Internet Files\Content.IE5\4T81SVID\MP90028900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179" y="966113"/>
            <a:ext cx="2817812" cy="42592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19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8995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Implied Consent Law</a:t>
            </a:r>
          </a:p>
        </p:txBody>
      </p:sp>
      <p:pic>
        <p:nvPicPr>
          <p:cNvPr id="7" name="Picture 6" descr="The Nothing Report: October 20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01" y="2919228"/>
            <a:ext cx="4248236" cy="2641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03762" flipH="1">
            <a:off x="3045139" y="3853926"/>
            <a:ext cx="334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tencil" panose="040409050D0802020404" pitchFamily="82" charset="0"/>
              </a:rPr>
              <a:t>REVOKED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16E8443-35E0-45E9-9E54-54E7615DA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Elements of Implied Consent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Operates or controls motor vehicle 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Operator deemed to have given consent to chemical testing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Arrested for DWI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Drivers who refuse are subject to license sanctions</a:t>
            </a:r>
          </a:p>
          <a:p>
            <a:pPr lvl="1"/>
            <a:endParaRPr lang="en-US" altLang="en-US" dirty="0"/>
          </a:p>
          <a:p>
            <a:pPr lvl="3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1EF344-80A9-4239-829A-F9904D3AD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Legal Presumptions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BAC _____ or more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Presumed under the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Less than _____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Presumed not under the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At least _____ but below _____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No presumption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492251-D812-4B03-915C-2D1E08C07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Driver arrested for DWI</a:t>
            </a:r>
          </a:p>
          <a:p>
            <a:pPr>
              <a:spcAft>
                <a:spcPts val="1800"/>
              </a:spcAft>
            </a:pPr>
            <a:r>
              <a:rPr lang="en-US" dirty="0"/>
              <a:t>BAC of 0.13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evidence introduced at trial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Arresting officer’s testimony was confusing and unclear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State unable to prove all elements beyond a reasonable doubt</a:t>
            </a:r>
          </a:p>
          <a:p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Number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15100-3E54-44A8-99C7-8BD0B9534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Driver arrested for DWI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BAC of 0.05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Chemical test evidence introduced at trial</a:t>
            </a:r>
          </a:p>
          <a:p>
            <a:pPr lvl="1">
              <a:spcAft>
                <a:spcPts val="1800"/>
              </a:spcAft>
            </a:pPr>
            <a:r>
              <a:rPr lang="en-US" altLang="en-US" dirty="0"/>
              <a:t>Arresting officer’s testimony is clear and descriptive</a:t>
            </a:r>
          </a:p>
          <a:p>
            <a:pPr lvl="1">
              <a:spcAft>
                <a:spcPts val="1800"/>
              </a:spcAft>
            </a:pPr>
            <a:r>
              <a:rPr lang="en-US" altLang="en-US" dirty="0"/>
              <a:t>Court finds defendant guilty of DWI</a:t>
            </a:r>
          </a:p>
          <a:p>
            <a:endParaRPr lang="en-US" altLang="en-US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Number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E37FB2-751B-4309-A2C6-A085B7158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tx2"/>
                </a:solidFill>
              </a:rPr>
              <a:t>Preliminary Breath Testing (PBT)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DD8FF7-8ED3-4FFE-B1D0-828089DD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Refer to local State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93033"/>
            <a:ext cx="3810000" cy="34925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C109B78-C90E-4718-A4BD-C69C9AD7A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Landmark court decisions relevant to admissibility of SFSTs </a:t>
            </a:r>
          </a:p>
          <a:p>
            <a:pPr>
              <a:spcAft>
                <a:spcPts val="1800"/>
              </a:spcAft>
            </a:pPr>
            <a:r>
              <a:rPr lang="en-US" dirty="0"/>
              <a:t>Challenges may be based on: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Scientific validity and reliability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Relationship of HGN to specific BAC level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Officer training, experience, and application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Law Reviews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4B2A-9DEB-4FCE-B445-3749CBC0F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SFST Case Law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F35FC-9E7F-4D6E-98FC-136A3456A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410841-6E4A-4F05-9EE6-5361A2A98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Horizontal Gaze Nystagmus</a:t>
            </a:r>
            <a:br>
              <a:rPr lang="en-US" altLang="en-US" dirty="0"/>
            </a:br>
            <a:r>
              <a:rPr lang="en-US" altLang="en-US" dirty="0"/>
              <a:t>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29FF6-796E-4AFE-B56A-135F1923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2344-E17B-4E9C-8A6A-EF930EA95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and Seizure 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F8248-052D-43D0-BA0E-A139DCFE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8DE24-C8BC-45C6-A11B-E514FBD39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5865223" cy="42976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 familiar with:</a:t>
            </a:r>
          </a:p>
          <a:p>
            <a:pPr>
              <a:spcAft>
                <a:spcPts val="1200"/>
              </a:spcAft>
            </a:pPr>
            <a:r>
              <a:rPr lang="en-US" dirty="0"/>
              <a:t>Elements of DWI offenses </a:t>
            </a:r>
          </a:p>
          <a:p>
            <a:pPr>
              <a:spcAft>
                <a:spcPts val="1200"/>
              </a:spcAft>
            </a:pPr>
            <a:r>
              <a:rPr lang="en-US" dirty="0"/>
              <a:t>Provisions of implied consent </a:t>
            </a:r>
          </a:p>
          <a:p>
            <a:pPr>
              <a:spcAft>
                <a:spcPts val="1200"/>
              </a:spcAft>
            </a:pPr>
            <a:r>
              <a:rPr lang="en-US" dirty="0"/>
              <a:t>Relevance of chemical test evidence </a:t>
            </a:r>
          </a:p>
          <a:p>
            <a:pPr>
              <a:spcAft>
                <a:spcPts val="1200"/>
              </a:spcAft>
            </a:pPr>
            <a:r>
              <a:rPr lang="en-US" dirty="0"/>
              <a:t>Precedents established through </a:t>
            </a:r>
            <a:br>
              <a:rPr lang="en-US" dirty="0"/>
            </a:br>
            <a:r>
              <a:rPr lang="en-US" dirty="0"/>
              <a:t>case law 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0393716D-06FB-4696-A056-72B0561C4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1623" y="3434834"/>
            <a:ext cx="3062377" cy="30623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2DC46C-8F23-4877-A85A-F8D7795F0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7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Relevant 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C211B-65EF-440D-A5DF-DFEF9B6D5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D2A62-6635-47B6-8313-0161DE6F1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304800" y="644525"/>
            <a:ext cx="8534400" cy="762000"/>
          </a:xfrm>
        </p:spPr>
        <p:txBody>
          <a:bodyPr/>
          <a:lstStyle/>
          <a:p>
            <a:r>
              <a:rPr lang="en-US" altLang="en-US" dirty="0"/>
              <a:t>Case Law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431" y="1822713"/>
            <a:ext cx="6529137" cy="42698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B262D-C4BE-471A-9D0C-C3C504671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sz="quarter" idx="1"/>
          </p:nvPr>
        </p:nvSpPr>
        <p:spPr>
          <a:xfrm>
            <a:off x="479684" y="1524000"/>
            <a:ext cx="8229601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dirty="0"/>
              <a:t>If DWI is a criminal offense, the standard of proof is _____.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dirty="0"/>
              <a:t>The purpose of implied consent is _____.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 startAt="3"/>
            </a:pPr>
            <a:r>
              <a:rPr lang="en-US" altLang="en-US" dirty="0"/>
              <a:t>For the Per Se offense, chemical test result is _____ evidence.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 startAt="3"/>
            </a:pPr>
            <a:r>
              <a:rPr lang="en-US" altLang="en-US" dirty="0"/>
              <a:t>The Per Se law makes it unlawful to _____.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 dirty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16E43-5F9A-48A4-B346-4FFB293DD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Statute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3535" y="1895238"/>
            <a:ext cx="5976929" cy="39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AACB-18F7-45F7-A22F-2CA1429AE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ar, control panel&#10;&#10;Description automatically generated">
            <a:extLst>
              <a:ext uri="{FF2B5EF4-FFF2-40B4-BE49-F238E27FC236}">
                <a16:creationId xmlns:a16="http://schemas.microsoft.com/office/drawing/2014/main" id="{6758C380-5409-4B5E-8369-3B5DE561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r="2663"/>
          <a:stretch/>
        </p:blipFill>
        <p:spPr>
          <a:xfrm>
            <a:off x="5037455" y="2277898"/>
            <a:ext cx="3931920" cy="2653898"/>
          </a:xfrm>
          <a:prstGeom prst="rect">
            <a:avLst/>
          </a:prstGeom>
        </p:spPr>
      </p:pic>
      <p:pic>
        <p:nvPicPr>
          <p:cNvPr id="15" name="Picture 14" descr="A person driving a car&#10;&#10;Description automatically generated">
            <a:extLst>
              <a:ext uri="{FF2B5EF4-FFF2-40B4-BE49-F238E27FC236}">
                <a16:creationId xmlns:a16="http://schemas.microsoft.com/office/drawing/2014/main" id="{2C9A8FF2-8B28-4764-8E97-66D41EED8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23585" b="6029"/>
          <a:stretch/>
        </p:blipFill>
        <p:spPr>
          <a:xfrm>
            <a:off x="5029835" y="2277633"/>
            <a:ext cx="3931920" cy="2653898"/>
          </a:xfrm>
          <a:prstGeom prst="rect">
            <a:avLst/>
          </a:prstGeom>
        </p:spPr>
      </p:pic>
      <p:pic>
        <p:nvPicPr>
          <p:cNvPr id="19" name="Picture 2" descr="C:\Users\Pam.Mccaskill\AppData\Local\Microsoft\Windows\Temporary Internet Files\Content.IE5\MZV7RO0R\Dawn_on_the_great_alpine_road[1].jpg">
            <a:extLst>
              <a:ext uri="{FF2B5EF4-FFF2-40B4-BE49-F238E27FC236}">
                <a16:creationId xmlns:a16="http://schemas.microsoft.com/office/drawing/2014/main" id="{AD5DD557-8C71-478C-8B07-3E0494F1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55" y="2284819"/>
            <a:ext cx="397639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345A2-A115-4DE1-81F7-2953613E5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/>
          <a:stretch/>
        </p:blipFill>
        <p:spPr>
          <a:xfrm>
            <a:off x="5022214" y="2193546"/>
            <a:ext cx="3931921" cy="2746608"/>
          </a:xfrm>
          <a:prstGeom prst="rect">
            <a:avLst/>
          </a:prstGeom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Legal 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2046"/>
            <a:ext cx="8229600" cy="42976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Driving</a:t>
            </a:r>
          </a:p>
          <a:p>
            <a:pPr>
              <a:lnSpc>
                <a:spcPct val="200000"/>
              </a:lnSpc>
            </a:pPr>
            <a:r>
              <a:rPr lang="en-US" dirty="0"/>
              <a:t>Actual Physical Control</a:t>
            </a:r>
          </a:p>
          <a:p>
            <a:pPr>
              <a:lnSpc>
                <a:spcPct val="200000"/>
              </a:lnSpc>
            </a:pPr>
            <a:r>
              <a:rPr lang="en-US" dirty="0"/>
              <a:t>Vehicle</a:t>
            </a:r>
          </a:p>
          <a:p>
            <a:pPr>
              <a:lnSpc>
                <a:spcPct val="200000"/>
              </a:lnSpc>
            </a:pPr>
            <a:r>
              <a:rPr lang="en-US" dirty="0"/>
              <a:t>Location</a:t>
            </a:r>
          </a:p>
          <a:p>
            <a:pPr>
              <a:lnSpc>
                <a:spcPct val="200000"/>
              </a:lnSpc>
            </a:pPr>
            <a:r>
              <a:rPr lang="en-US" dirty="0"/>
              <a:t>Impaired/Under the Influence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C3498-2F74-43D8-9436-2F1683F7D2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/>
          <a:stretch/>
        </p:blipFill>
        <p:spPr>
          <a:xfrm>
            <a:off x="6613146" y="4722426"/>
            <a:ext cx="2356229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09F831-CC53-4BBE-8CE9-9AD88505C2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/>
          <a:stretch/>
        </p:blipFill>
        <p:spPr>
          <a:xfrm>
            <a:off x="6613146" y="3001293"/>
            <a:ext cx="2356229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B273B7-ED4E-4F52-95EC-A474FA158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r="1370"/>
          <a:stretch/>
        </p:blipFill>
        <p:spPr>
          <a:xfrm>
            <a:off x="6613146" y="1280160"/>
            <a:ext cx="2356229" cy="164592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6B39F82-70CA-4F62-B3D8-EB859C208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Probable Cause for DWI Arrest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Opinion based on totality of circumstances there is probable cause to believe defendant committed crime </a:t>
            </a:r>
            <a:br>
              <a:rPr lang="en-US" altLang="en-US" dirty="0"/>
            </a:br>
            <a:r>
              <a:rPr lang="en-US" altLang="en-US" dirty="0"/>
              <a:t>of DWI</a:t>
            </a:r>
          </a:p>
          <a:p>
            <a:pPr marL="0" indent="0" algn="ctr">
              <a:buNone/>
            </a:pPr>
            <a:r>
              <a:rPr lang="en-US" altLang="en-US" dirty="0"/>
              <a:t>* All elements of crime need to be present</a:t>
            </a:r>
          </a:p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14EF4-6877-4F8C-9F2A-B3779E03C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Criminal offense – establish facts</a:t>
            </a:r>
          </a:p>
          <a:p>
            <a:pPr marL="0" indent="0" algn="ctr">
              <a:buNone/>
            </a:pPr>
            <a:r>
              <a:rPr lang="en-US" altLang="en-US" dirty="0"/>
              <a:t>“beyond a reasonable doubt”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Conviction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72" r="30859" b="1"/>
          <a:stretch/>
        </p:blipFill>
        <p:spPr>
          <a:xfrm>
            <a:off x="2219339" y="2968387"/>
            <a:ext cx="4705321" cy="279096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E68DEB-2355-47B9-A512-BFA6629B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42198"/>
            <a:ext cx="8229600" cy="64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Se Statute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A5C30-10E1-44AE-BCF3-F5F77FF39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2EB28B7-762E-4D7B-B4E8-5B9F53098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DWI – driving while under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is additional evidence </a:t>
            </a:r>
          </a:p>
          <a:p>
            <a:pPr>
              <a:spcAft>
                <a:spcPts val="1800"/>
              </a:spcAft>
            </a:pPr>
            <a:r>
              <a:rPr lang="en-US" dirty="0"/>
              <a:t>DWI Per Se – driving while having more than a statutorily prohibited BAC 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is presumptive evidence 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and DWI Per 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5143F-C863-49AB-B8CF-9F66A08BC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Continue to rely on your detection training </a:t>
            </a:r>
            <a:br>
              <a:rPr lang="en-US" altLang="en-US" dirty="0"/>
            </a:br>
            <a:r>
              <a:rPr lang="en-US" altLang="en-US" dirty="0"/>
              <a:t>and experience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Assume chemical tests will not be available 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Thorough documentation is critical 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Se Summary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ACA63-A69D-47CF-A2F6-C89DC1434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endall.smith.ctr\Desktop\Revised-PowerPoint Presentation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2&quot;&gt;&lt;property id=&quot;20148&quot; value=&quot;5&quot;/&gt;&lt;property id=&quot;20300&quot; value=&quot;Slide 3 - &amp;quot;DWI Statute&amp;quot;&quot;/&gt;&lt;property id=&quot;20307&quot; value=&quot;568&quot;/&gt;&lt;/object&gt;&lt;object type=&quot;3&quot; unique_id=&quot;178553&quot;&gt;&lt;property id=&quot;20148&quot; value=&quot;5&quot;/&gt;&lt;property id=&quot;20300&quot; value=&quot;Slide 9 - &amp;quot;Probable Cause for DWI Arrest&amp;quot;&quot;/&gt;&lt;property id=&quot;20307&quot; value=&quot;578&quot;/&gt;&lt;/object&gt;&lt;object type=&quot;3&quot; unique_id=&quot;178555&quot;&gt;&lt;property id=&quot;20148&quot; value=&quot;5&quot;/&gt;&lt;property id=&quot;20300&quot; value=&quot;Slide 11 - &amp;quot;Per Se Statute&amp;quot;&quot;/&gt;&lt;property id=&quot;20307&quot; value=&quot;581&quot;/&gt;&lt;/object&gt;&lt;object type=&quot;3&quot; unique_id=&quot;178556&quot;&gt;&lt;property id=&quot;20148&quot; value=&quot;5&quot;/&gt;&lt;property id=&quot;20300&quot; value=&quot;Slide 12 - &amp;quot;DWI and DWI Per Se&amp;quot;&quot;/&gt;&lt;property id=&quot;20307&quot; value=&quot;583&quot;/&gt;&lt;/object&gt;&lt;object type=&quot;3&quot; unique_id=&quot;178557&quot;&gt;&lt;property id=&quot;20148&quot; value=&quot;5&quot;/&gt;&lt;property id=&quot;20300&quot; value=&quot;Slide 13 - &amp;quot;Per Se Summary &amp;quot;&quot;/&gt;&lt;property id=&quot;20307&quot; value=&quot;585&quot;/&gt;&lt;/object&gt;&lt;object type=&quot;3&quot; unique_id=&quot;178558&quot;&gt;&lt;property id=&quot;20148&quot; value=&quot;5&quot;/&gt;&lt;property id=&quot;20300&quot; value=&quot;Slide 14 - &amp;quot;Implied Consent Law&amp;quot;&quot;/&gt;&lt;property id=&quot;20307&quot; value=&quot;569&quot;/&gt;&lt;/object&gt;&lt;object type=&quot;3&quot; unique_id=&quot;178559&quot;&gt;&lt;property id=&quot;20148&quot; value=&quot;5&quot;/&gt;&lt;property id=&quot;20300&quot; value=&quot;Slide 16 - &amp;quot;Legal Presumptions&amp;quot;&quot;/&gt;&lt;property id=&quot;20307&quot; value=&quot;570&quot;/&gt;&lt;/object&gt;&lt;object type=&quot;3&quot; unique_id=&quot;178560&quot;&gt;&lt;property id=&quot;20148&quot; value=&quot;5&quot;/&gt;&lt;property id=&quot;20300&quot; value=&quot;Slide 17 - &amp;quot;Example Number 1&amp;quot;&quot;/&gt;&lt;property id=&quot;20307&quot; value=&quot;571&quot;/&gt;&lt;/object&gt;&lt;object type=&quot;3&quot; unique_id=&quot;178561&quot;&gt;&lt;property id=&quot;20148&quot; value=&quot;5&quot;/&gt;&lt;property id=&quot;20300&quot; value=&quot;Slide 18 - &amp;quot;Example Number 2&amp;quot;&quot;/&gt;&lt;property id=&quot;20307&quot; value=&quot;572&quot;/&gt;&lt;/object&gt;&lt;object type=&quot;3&quot; unique_id=&quot;178562&quot;&gt;&lt;property id=&quot;20148&quot; value=&quot;5&quot;/&gt;&lt;property id=&quot;20300&quot; value=&quot;Slide 19 - &amp;quot;Preliminary Breath Testing (PBT)&amp;quot;&quot;/&gt;&lt;property id=&quot;20307&quot; value=&quot;602&quot;/&gt;&lt;/object&gt;&lt;object type=&quot;3&quot; unique_id=&quot;178565&quot;&gt;&lt;property id=&quot;20148&quot; value=&quot;5&quot;/&gt;&lt;property id=&quot;20300&quot; value=&quot;Slide 20 - &amp;quot;Case Law Reviews&amp;quot;&quot;/&gt;&lt;property id=&quot;20307&quot; value=&quot;604&quot;/&gt;&lt;/object&gt;&lt;object type=&quot;3&quot; unique_id=&quot;178578&quot;&gt;&lt;property id=&quot;20148&quot; value=&quot;5&quot;/&gt;&lt;property id=&quot;20300&quot; value=&quot;Slide 25 - &amp;quot;Case Law Summary&amp;quot;&quot;/&gt;&lt;property id=&quot;20307&quot; value=&quot;599&quot;/&gt;&lt;/object&gt;&lt;object type=&quot;3&quot; unique_id=&quot;178579&quot;&gt;&lt;property id=&quot;20148&quot; value=&quot;5&quot;/&gt;&lt;property id=&quot;20300&quot; value=&quot;Slide 26 - &amp;quot;Test Your Knowledge&amp;quot;&quot;/&gt;&lt;property id=&quot;20307&quot; value=&quot;575&quot;/&gt;&lt;/object&gt;&lt;object type=&quot;3&quot; unique_id=&quot;179343&quot;&gt;&lt;property id=&quot;20148&quot; value=&quot;5&quot;/&gt;&lt;property id=&quot;20300&quot; value=&quot;Slide 21 - &amp;quot;SFST Case Law&amp;quot;&quot;/&gt;&lt;property id=&quot;20307&quot; value=&quot;606&quot;/&gt;&lt;/object&gt;&lt;object type=&quot;3&quot; unique_id=&quot;179344&quot;&gt;&lt;property id=&quot;20148&quot; value=&quot;5&quot;/&gt;&lt;property id=&quot;20300&quot; value=&quot;Slide 22 - &amp;quot;Horizontal Gaze Nystagmus Case Law&amp;quot;&quot;/&gt;&lt;property id=&quot;20307&quot; value=&quot;605&quot;/&gt;&lt;/object&gt;&lt;object type=&quot;3&quot; unique_id=&quot;179345&quot;&gt;&lt;property id=&quot;20148&quot; value=&quot;5&quot;/&gt;&lt;property id=&quot;20300&quot; value=&quot;Slide 23 - &amp;quot;Search and Seizure Case Law&amp;quot;&quot;/&gt;&lt;property id=&quot;20307&quot; value=&quot;607&quot;/&gt;&lt;/object&gt;&lt;object type=&quot;3&quot; unique_id=&quot;179346&quot;&gt;&lt;property id=&quot;20148&quot; value=&quot;5&quot;/&gt;&lt;property id=&quot;20300&quot; value=&quot;Slide 24 - &amp;quot;Other Relevant Case Law&amp;quot;&quot;/&gt;&lt;property id=&quot;20307&quot; value=&quot;608&quot;/&gt;&lt;/object&gt;&lt;object type=&quot;3&quot; unique_id=&quot;179352&quot;&gt;&lt;property id=&quot;20148&quot; value=&quot;5&quot;/&gt;&lt;property id=&quot;20300&quot; value=&quot;Slide 1&quot;/&gt;&lt;property id=&quot;20307&quot; value=&quot;618&quot;/&gt;&lt;/object&gt;&lt;object type=&quot;3&quot; unique_id=&quot;179353&quot;&gt;&lt;property id=&quot;20148&quot; value=&quot;5&quot;/&gt;&lt;property id=&quot;20300&quot; value=&quot;Slide 2 - &amp;quot;Learning Objectives&amp;quot;&quot;/&gt;&lt;property id=&quot;20307&quot; value=&quot;610&quot;/&gt;&lt;/object&gt;&lt;object type=&quot;3&quot; unique_id=&quot;179354&quot;&gt;&lt;property id=&quot;20148&quot; value=&quot;5&quot;/&gt;&lt;property id=&quot;20300&quot; value=&quot;Slide 4 - &amp;quot;Legal Definitions&amp;quot;&quot;/&gt;&lt;property id=&quot;20307&quot; value=&quot;612&quot;/&gt;&lt;/object&gt;&lt;object type=&quot;3&quot; unique_id=&quot;179355&quot;&gt;&lt;property id=&quot;20148&quot; value=&quot;5&quot;/&gt;&lt;property id=&quot;20300&quot; value=&quot;Slide 5 - &amp;quot;Legal Definitions&amp;quot;&quot;/&gt;&lt;property id=&quot;20307&quot; value=&quot;616&quot;/&gt;&lt;/object&gt;&lt;object type=&quot;3&quot; unique_id=&quot;179356&quot;&gt;&lt;property id=&quot;20148&quot; value=&quot;5&quot;/&gt;&lt;property id=&quot;20300&quot; value=&quot;Slide 6 - &amp;quot;Legal Definitions&amp;quot;&quot;/&gt;&lt;property id=&quot;20307&quot; value=&quot;615&quot;/&gt;&lt;/object&gt;&lt;object type=&quot;3&quot; unique_id=&quot;179357&quot;&gt;&lt;property id=&quot;20148&quot; value=&quot;5&quot;/&gt;&lt;property id=&quot;20300&quot; value=&quot;Slide 7 - &amp;quot;Legal Definitions&amp;quot;&quot;/&gt;&lt;property id=&quot;20307&quot; value=&quot;614&quot;/&gt;&lt;/object&gt;&lt;object type=&quot;3&quot; unique_id=&quot;179358&quot;&gt;&lt;property id=&quot;20148&quot; value=&quot;5&quot;/&gt;&lt;property id=&quot;20300&quot; value=&quot;Slide 8 - &amp;quot;Legal Definitions&amp;quot;&quot;/&gt;&lt;property id=&quot;20307&quot; value=&quot;613&quot;/&gt;&lt;/object&gt;&lt;object type=&quot;3&quot; unique_id=&quot;179359&quot;&gt;&lt;property id=&quot;20148&quot; value=&quot;5&quot;/&gt;&lt;property id=&quot;20300&quot; value=&quot;Slide 10 - &amp;quot;Conviction&amp;quot;&quot;/&gt;&lt;property id=&quot;20307&quot; value=&quot;611&quot;/&gt;&lt;/object&gt;&lt;object type=&quot;3&quot; unique_id=&quot;179360&quot;&gt;&lt;property id=&quot;20148&quot; value=&quot;5&quot;/&gt;&lt;property id=&quot;20300&quot; value=&quot;Slide 15 - &amp;quot;Elements of Implied Consent&amp;quot;&quot;/&gt;&lt;property id=&quot;20307&quot; value=&quot;617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26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zdyYhWTp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43B577D1-825B-44B5-9291-DCC64F3290B3}"/>
</file>

<file path=customXml/itemProps2.xml><?xml version="1.0" encoding="utf-8"?>
<ds:datastoreItem xmlns:ds="http://schemas.openxmlformats.org/officeDocument/2006/customXml" ds:itemID="{5826B156-C341-4B2F-B82C-C53EC1B9CC3E}"/>
</file>

<file path=customXml/itemProps3.xml><?xml version="1.0" encoding="utf-8"?>
<ds:datastoreItem xmlns:ds="http://schemas.openxmlformats.org/officeDocument/2006/customXml" ds:itemID="{91A45B43-C476-4BA5-861C-12BDEC618BBC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58472</TotalTime>
  <Words>853</Words>
  <Application>Microsoft Office PowerPoint</Application>
  <PresentationFormat>On-screen Show (4:3)</PresentationFormat>
  <Paragraphs>237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Courier New</vt:lpstr>
      <vt:lpstr>Stencil</vt:lpstr>
      <vt:lpstr>Trebuchet MS</vt:lpstr>
      <vt:lpstr>Wingdings</vt:lpstr>
      <vt:lpstr>3_Default Design</vt:lpstr>
      <vt:lpstr>PowerPoint Presentation</vt:lpstr>
      <vt:lpstr>Learning Objectives</vt:lpstr>
      <vt:lpstr>DWI Statute</vt:lpstr>
      <vt:lpstr>Legal Definitions</vt:lpstr>
      <vt:lpstr>Probable Cause for DWI Arrest</vt:lpstr>
      <vt:lpstr>Conviction</vt:lpstr>
      <vt:lpstr>Per Se Statute</vt:lpstr>
      <vt:lpstr>DWI and DWI Per Se</vt:lpstr>
      <vt:lpstr>Per Se Summary </vt:lpstr>
      <vt:lpstr>Implied Consent Law</vt:lpstr>
      <vt:lpstr>Elements of Implied Consent</vt:lpstr>
      <vt:lpstr>Legal Presumptions</vt:lpstr>
      <vt:lpstr>Example Number 1</vt:lpstr>
      <vt:lpstr>Example Number 2</vt:lpstr>
      <vt:lpstr>Preliminary Breath Testing (PBT)</vt:lpstr>
      <vt:lpstr>Case Law Reviews</vt:lpstr>
      <vt:lpstr>SFST Case Law</vt:lpstr>
      <vt:lpstr>Horizontal Gaze Nystagmus Case Law</vt:lpstr>
      <vt:lpstr>Search and Seizure Case Law</vt:lpstr>
      <vt:lpstr>Other Relevant Case Law</vt:lpstr>
      <vt:lpstr>Case Law Summary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1021</cp:revision>
  <cp:lastPrinted>2018-01-22T18:10:00Z</cp:lastPrinted>
  <dcterms:created xsi:type="dcterms:W3CDTF">2005-12-09T17:41:03Z</dcterms:created>
  <dcterms:modified xsi:type="dcterms:W3CDTF">2022-10-28T16:12:23Z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3AD8F188-AC29-4508-9D85-093DE92B411F</vt:lpwstr>
  </property>
  <property fmtid="{D5CDD505-2E9C-101B-9397-08002B2CF9AE}" pid="3" name="ArticulatePath">
    <vt:lpwstr>a-SFST_PPT_03 April 2021</vt:lpwstr>
  </property>
  <property fmtid="{D5CDD505-2E9C-101B-9397-08002B2CF9AE}" pid="4" name="ContentTypeId">
    <vt:lpwstr>0x010100A31DCCF0BBFCB640886DBD6AA5C4DF7C</vt:lpwstr>
  </property>
</Properties>
</file>